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6" r:id="rId25"/>
    <p:sldId id="307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>
        <p:scale>
          <a:sx n="59" d="100"/>
          <a:sy n="59" d="100"/>
        </p:scale>
        <p:origin x="27" y="113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uNghi/Applied-Data-Science-Capstone-Project-IBM-Coursera-/blob/main/1.2.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uNghi/Applied-Data-Science-Capstone-Project-IBM-Coursera-/blob/main/2.2.eda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uNghi/Applied-Data-Science-Capstone-Project-IBM-Coursera-/blob/main/2.1.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uNghi/Applied-Data-Science-Capstone-Project-IBM-Coursera-/blob/main/3.1.lab_jupyter_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uNghi/Applied-Data-Science-Capstone-Project-IBM-Coursera-/blob/main/3.2.spacex-dash-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uNghi/Applied-Data-Science-Capstone-Project-IBM-Coursera-/blob/main/4.SpaceX_Machine%20Learning%20Prediction_Part_5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uNghi/Applied-Data-Science-Capstone-Project-IBM-Coursera-/blob/main/1.1.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uNghi/Applied-Data-Science-Capstone-Project-IBM-Coursera-/blob/main/1.1.jupyter-labs-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Processed key attributes: Flight Number, Date, Booster Version, Payload Mass, Launch Site, and Outcome.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Converted categorical landing outcomes to binary classes (0 = Fail, 1 = Success)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Data Wrangling</a:t>
            </a:r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Plot: To show the relationship between two numerical variables.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Bar Chart: To compare categories and highlight differences.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Line Plot: To display trends over time or continuous data.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EDA with Data Visualization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Sites Starting with '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CCA'Total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Payload Mass (NASA)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Average Payload Mass (F9 v1.1)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First Successful Ground Pad Landing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Successful Drone Ship Landings (4000-6000 kg)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Mission Outcome Count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Failed Drone Ship Landings (2015)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Landing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EDA with SQL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Marker: Added to show the location of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sites, the closest coastline, and the closest city with the distance labelled.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Line: Added to visually connect the launch site to the closest city and the closest coastline, highlighting the proximity.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Interactive Map with Folium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Dropdown (Launch Site): Added to allow users to select a specific launch site or view data for all sites. Helps identify success rates across different sites.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Chart: Added to visualize the proportion of successful versus failed launches for the selected site or all sites. Helps analyze the success rate of each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Range Slider (Payload): Added to filter data by payload range. Helps explore how payload mass affects launch success.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Plot: Added to display the relationship between payload mass and launch outcome, with color labels for different booster versions. Helps identify patterns and correlations between payload, booster version, and success rates.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Dashboard with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 Dash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Predictive Analysis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8376766" cy="25152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 with the highest success rate: KSC LC-39A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mass range with highest success rate: Between 2,000 kg and 5,000 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 version with highest success rate: Falcon 9 Block 5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model accuracy: 85%</a:t>
            </a:r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645064" y="525982"/>
            <a:ext cx="4282983" cy="12003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Flight Number vs. Launch Site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45066" y="2031101"/>
            <a:ext cx="4282984" cy="3511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1800"/>
              <a:t>Launches with higher flight numbers are more likely to succeed. This presents a consistent improvement throughout SpaceX’s developing process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81D1E1-6B3A-312D-4844-EB0296207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738" y="1068393"/>
            <a:ext cx="5628018" cy="448834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18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589560" y="856180"/>
            <a:ext cx="4560584" cy="11280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7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Payload vs. Launch Site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90719" y="2330505"/>
            <a:ext cx="4559425" cy="3979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000" dirty="0"/>
              <a:t>There is no rocket launched for payload mass greater than 10000kg</a:t>
            </a:r>
          </a:p>
          <a:p>
            <a:pPr>
              <a:spcBef>
                <a:spcPts val="1400"/>
              </a:spcBef>
            </a:pPr>
            <a:r>
              <a:rPr lang="en-US" sz="2000" dirty="0"/>
              <a:t>There is no observable correlation between payload, launch site and successful rate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98D497-A225-0822-9ECA-55B6730495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9480" b="2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5070" y="6492240"/>
            <a:ext cx="105571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5075537C-CA84-1446-933C-8E9D027F9201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19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F687420-BEB4-45CD-8226-339BE553B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645064" y="525982"/>
            <a:ext cx="4282983" cy="12003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6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Success Rate vs. Orbit Type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45066" y="2031101"/>
            <a:ext cx="4282984" cy="3511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1800" dirty="0"/>
              <a:t>ES-L1, GEO, HEO, SSO have the highest success rates (between 95%-100%)</a:t>
            </a:r>
          </a:p>
          <a:p>
            <a:pPr>
              <a:spcBef>
                <a:spcPts val="1400"/>
              </a:spcBef>
            </a:pPr>
            <a:r>
              <a:rPr lang="en-US" sz="1800" dirty="0"/>
              <a:t>GTO, ISS, LEO, MEO, and PO have lower success rates falling between 50%-70%</a:t>
            </a:r>
          </a:p>
          <a:p>
            <a:pPr>
              <a:spcBef>
                <a:spcPts val="1400"/>
              </a:spcBef>
            </a:pPr>
            <a:r>
              <a:rPr lang="en-US" sz="1800" dirty="0"/>
              <a:t>SO has the lowest success rate at 0%</a:t>
            </a:r>
          </a:p>
          <a:p>
            <a:pPr>
              <a:spcBef>
                <a:spcPts val="1400"/>
              </a:spcBef>
            </a:pPr>
            <a:endParaRPr lang="en-US" sz="18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graph with blue bars&#10;&#10;AI-generated content may be incorrect.">
            <a:extLst>
              <a:ext uri="{FF2B5EF4-FFF2-40B4-BE49-F238E27FC236}">
                <a16:creationId xmlns:a16="http://schemas.microsoft.com/office/drawing/2014/main" id="{18D85A47-E522-4108-836A-80F78E03C8F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2265" b="3"/>
          <a:stretch/>
        </p:blipFill>
        <p:spPr>
          <a:xfrm>
            <a:off x="5987738" y="650494"/>
            <a:ext cx="5628018" cy="532414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5075537C-CA84-1446-933C-8E9D027F9201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20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F687420-BEB4-45CD-8226-339BE553B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645064" y="525982"/>
            <a:ext cx="4282983" cy="12003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6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Flight Number vs. Orbit Type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45066" y="2031101"/>
            <a:ext cx="4282984" cy="3511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1800" dirty="0"/>
              <a:t>It is observable that in the LEO orbit, success seems to be related to the number of flights. </a:t>
            </a:r>
          </a:p>
          <a:p>
            <a:pPr>
              <a:spcBef>
                <a:spcPts val="1400"/>
              </a:spcBef>
            </a:pPr>
            <a:r>
              <a:rPr lang="en-US" sz="1800" dirty="0"/>
              <a:t>Conversely, in the GTO orbit, there appears to be no relationship between flight number and success.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9E2D103F-556A-ABD9-85CB-6BAF93D19F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861" b="-2"/>
          <a:stretch/>
        </p:blipFill>
        <p:spPr>
          <a:xfrm>
            <a:off x="5987738" y="650494"/>
            <a:ext cx="5628018" cy="532414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5075537C-CA84-1446-933C-8E9D027F9201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21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F687420-BEB4-45CD-8226-339BE553B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645064" y="525982"/>
            <a:ext cx="4282983" cy="12003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Payload </a:t>
            </a:r>
          </a:p>
          <a:p>
            <a:pPr>
              <a:spcAft>
                <a:spcPts val="600"/>
              </a:spcAft>
            </a:pPr>
            <a: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vs. Orbit Type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45066" y="2031101"/>
            <a:ext cx="4282984" cy="3511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1800" dirty="0"/>
              <a:t>With heavy payloads the successful landing or positive landing rate are more for </a:t>
            </a:r>
            <a:r>
              <a:rPr lang="en-US" sz="1800" dirty="0" err="1"/>
              <a:t>Polar,LEO</a:t>
            </a:r>
            <a:r>
              <a:rPr lang="en-US" sz="1800" dirty="0"/>
              <a:t> and ISS.</a:t>
            </a:r>
          </a:p>
          <a:p>
            <a:pPr>
              <a:spcBef>
                <a:spcPts val="1400"/>
              </a:spcBef>
            </a:pPr>
            <a:r>
              <a:rPr lang="en-US" sz="1800" dirty="0"/>
              <a:t>However, for GTO, it's difficult to distinguish between successful and unsuccessful landings as both outcomes are present.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27E49E-9F90-0E46-CE9E-F8368372CC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449"/>
          <a:stretch/>
        </p:blipFill>
        <p:spPr>
          <a:xfrm>
            <a:off x="5987738" y="650494"/>
            <a:ext cx="5628018" cy="532414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5075537C-CA84-1446-933C-8E9D027F9201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22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F687420-BEB4-45CD-8226-339BE553B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645064" y="525982"/>
            <a:ext cx="4282983" cy="12003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6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Launch Success Yearly Trend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45066" y="2031101"/>
            <a:ext cx="4282984" cy="3511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1800" dirty="0"/>
              <a:t>Overall, the success rate increase over the period between 2010 and 2020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307B92-06B8-EFAF-4305-A3831699146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4379" b="3"/>
          <a:stretch/>
        </p:blipFill>
        <p:spPr>
          <a:xfrm>
            <a:off x="5987738" y="650494"/>
            <a:ext cx="5628018" cy="532414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5075537C-CA84-1446-933C-8E9D027F9201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23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8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launch site names are: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E46E803-8DFA-6D03-AD2B-927AA0C6DC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0005730"/>
              </p:ext>
            </p:extLst>
          </p:nvPr>
        </p:nvGraphicFramePr>
        <p:xfrm>
          <a:off x="838200" y="2462559"/>
          <a:ext cx="10515600" cy="146304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4129879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/>
                        </a:rPr>
                        <a:t>CCAFS 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2428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/>
                        </a:rPr>
                        <a:t>VAFB SLC-4E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48172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/>
                        </a:rPr>
                        <a:t>KSC LC-39A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80312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/>
                        </a:rPr>
                        <a:t>CCAFS SLC-40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988263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A5DA78B2-4E80-0F35-A69E-C9B4FBF219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9964" y="451838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%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sql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SELECT DISTINCT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Launch_Site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FROM SPACEXTABLE</a:t>
            </a:r>
            <a:r>
              <a:rPr kumimoji="0" lang="en-US" altLang="en-US" sz="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37053CE-99A8-0708-4DA1-C63F9153B910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2904014"/>
          <a:ext cx="10515600" cy="21945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226851394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Launch_Site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74181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CCAFS 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87054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CCAFS 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6590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CCAFS 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40567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CCAFS 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79988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CCAFS 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12223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777AE-B231-C1EB-3A90-442955A8F0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373" y="2838159"/>
            <a:ext cx="11328876" cy="244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09DDC3-6029-FA6F-ABE3-A84C8DBA1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709" y="1550443"/>
            <a:ext cx="11110283" cy="2550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E6CEDF-E03E-1872-8148-659DE83D2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581" y="1611889"/>
            <a:ext cx="9838246" cy="212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076EDA0-ECFF-44C6-9AD6-286512BA1AB2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 bwMode="auto">
          <a:xfrm>
            <a:off x="770011" y="1310554"/>
            <a:ext cx="9408462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%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sql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SELECT DISTINCT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Booster_Version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FROM SPACEXTABLE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WHERE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Landing_Outcome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== 'Success (drone ship)' AND PAYLOAD_MASS__KG_ BETWEEN 4000 AND 6000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320B10-4483-EB17-EB8F-D69D5A6FB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5648" y="3209287"/>
            <a:ext cx="2743200" cy="3162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883952" y="2137656"/>
            <a:ext cx="8824677" cy="304127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-&gt; Data wrangling -&gt; EDA -&gt; Predictive Analysis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Identified key success factors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Found correlations between payload and success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Built a predictive classification model with high accuracy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341DC6D-D656-646F-C1B6-B69C5B06E5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1B4B34-3C98-C3E2-19B1-7830ED6B1C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309" y="1656333"/>
            <a:ext cx="9252049" cy="331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838201" y="643467"/>
            <a:ext cx="3888526" cy="18005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Boosters Carried Maximum Payload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1" y="2623381"/>
            <a:ext cx="3888528" cy="35535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>
              <a:spcBef>
                <a:spcPts val="1400"/>
              </a:spcBef>
            </a:pPr>
            <a:r>
              <a:rPr lang="en-US" sz="2000"/>
              <a:t>%sql SELECT Booster_Version FROM SPACEXTABLE WHERE PAYLOAD_MASS__KG_ == (SELECT MAX(PAYLOAD_MASS__KG_) FROM SPACEXTABLE)</a:t>
            </a:r>
          </a:p>
        </p:txBody>
      </p:sp>
      <p:pic>
        <p:nvPicPr>
          <p:cNvPr id="7" name="Picture 6" descr="A screenshot of a phone&#10;&#10;AI-generated content may be incorrect.">
            <a:extLst>
              <a:ext uri="{FF2B5EF4-FFF2-40B4-BE49-F238E27FC236}">
                <a16:creationId xmlns:a16="http://schemas.microsoft.com/office/drawing/2014/main" id="{B8AA9D4A-17A1-980B-E209-8EA5BE12D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5781" y="643234"/>
            <a:ext cx="1917957" cy="559987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31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%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sql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SELECT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substr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(Date, 2,6),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Booster_Version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Launch_Site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FROM SPACEXTABLE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WHERE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= 'Failure (drone ship)' AND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substr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(Date, 0,5) ='2015'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F41E9C-2DA6-8D01-F8B3-A9CABF489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6820" y="3713017"/>
            <a:ext cx="5681144" cy="2379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836679" y="723898"/>
            <a:ext cx="6002110" cy="14954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4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Rank Landing Outcomes Between 2010-06-04 and 2017-03-20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6680" y="2405067"/>
            <a:ext cx="6002110" cy="37290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000"/>
              <a:t>%sql SELECT Landing_Outcome, COUNT(Date) FROM SPACEXTABLE GROUP BY Landing_Outcome ORDER BY COUNT(DATE) DESC</a:t>
            </a:r>
          </a:p>
        </p:txBody>
      </p:sp>
      <p:pic>
        <p:nvPicPr>
          <p:cNvPr id="6" name="Picture 5" descr="A screenshot of a phone&#10;&#10;AI-generated content may be incorrect.">
            <a:extLst>
              <a:ext uri="{FF2B5EF4-FFF2-40B4-BE49-F238E27FC236}">
                <a16:creationId xmlns:a16="http://schemas.microsoft.com/office/drawing/2014/main" id="{8D513C55-9295-C281-B30C-4325DA0F004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75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5075537C-CA84-1446-933C-8E9D027F9201}" type="slidenum">
              <a:rPr lang="en-US" sz="1200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33</a:t>
            </a:fld>
            <a:endParaRPr lang="en-US" sz="1200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838200" y="184805"/>
            <a:ext cx="10515600" cy="15058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All Launch Sites</a:t>
            </a:r>
          </a:p>
        </p:txBody>
      </p:sp>
      <p:pic>
        <p:nvPicPr>
          <p:cNvPr id="6" name="Picture 5" descr="A map of the united states&#10;&#10;AI-generated content may be incorrect.">
            <a:extLst>
              <a:ext uri="{FF2B5EF4-FFF2-40B4-BE49-F238E27FC236}">
                <a16:creationId xmlns:a16="http://schemas.microsoft.com/office/drawing/2014/main" id="{34EE6F17-11B0-8389-9E00-2F3CC664A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1673" y="1845426"/>
            <a:ext cx="7325601" cy="445030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35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1001684" y="170412"/>
            <a:ext cx="10178934" cy="13287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Launch Site Clusters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A2A1DB8-25FA-0061-A635-41EBD76D7CB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362" r="1370" b="-3"/>
          <a:stretch/>
        </p:blipFill>
        <p:spPr>
          <a:xfrm>
            <a:off x="198741" y="2410448"/>
            <a:ext cx="5803323" cy="389035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C322AD2-F2AC-57DD-AFE2-E02B279316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594" r="13734" b="-1"/>
          <a:stretch/>
        </p:blipFill>
        <p:spPr>
          <a:xfrm>
            <a:off x="6189934" y="2410448"/>
            <a:ext cx="5803323" cy="389035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36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Distances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6492F1-6759-F5CB-E1FD-EECC1BB50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381" y="1549720"/>
            <a:ext cx="8487792" cy="4950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Site Successful Launches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54021B-D453-BBDA-7E67-5CE84B1B1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4976" y="1839334"/>
            <a:ext cx="6885394" cy="438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project, developed as part of the Data Science Capstone Course, involved working as a Data Scientist for a private space launch company. 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goal was to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analyse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historical SpaceX launch data to identify patterns, uncover insights, and develop predictive models to enhance the company's decision-making and launch success rate. 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838200" y="184805"/>
            <a:ext cx="10515600" cy="15058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Highest Launch Success Ratio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248389-DA13-247E-DF6F-1D65EDA42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163" y="1845426"/>
            <a:ext cx="6846620" cy="445030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40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838200" y="184805"/>
            <a:ext cx="10515600" cy="15058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Payload vs. Launch Outcome (Payload between 0 and 7000)</a:t>
            </a:r>
          </a:p>
        </p:txBody>
      </p:sp>
      <p:pic>
        <p:nvPicPr>
          <p:cNvPr id="4" name="Picture 3" descr="A screen shot of a graph&#10;&#10;AI-generated content may be incorrect.">
            <a:extLst>
              <a:ext uri="{FF2B5EF4-FFF2-40B4-BE49-F238E27FC236}">
                <a16:creationId xmlns:a16="http://schemas.microsoft.com/office/drawing/2014/main" id="{4CFA8806-A6FC-B960-7E23-F048A5F6F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761" y="1845426"/>
            <a:ext cx="9223425" cy="445030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41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project, I have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Performed exploratory data analysis (EDA) to identify patterns and trends in SpaceX launch data.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Applied feature engineering using one-hot encoding to prepare data for machine learning.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Developed an interactive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dashboard for real-time analysis of launch success rates by site and payload range.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Built and tuned predictive classification models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GridSearchCV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identify the best performer.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Evaluated the model using accuracy scores and a confusion matrix to identify the best-performing configuration.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Provided actionable insights to improve future SpaceX launch success rates.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collection: </a:t>
            </a: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Collected SpaceX launch data using REST API and web scraping, converted JSON to </a:t>
            </a:r>
            <a:r>
              <a:rPr lang="en-US" sz="7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DataFrame</a:t>
            </a: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and cleaned data by handling NULL values and filtering Falcon 1 launches.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Wrangling: </a:t>
            </a: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Processed key attributes and converted landing outcomes into binary classes (0 = Fail, 1 = Success)..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: </a:t>
            </a: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Analyzed success rates by site and payload mass, identified correlations, and applied one-hot encoding.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Visualization: </a:t>
            </a: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an interactive dashboard with Folium and </a:t>
            </a:r>
            <a:r>
              <a:rPr lang="en-US" sz="7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Dash to visualize launch patterns and success </a:t>
            </a:r>
            <a:r>
              <a:rPr lang="en-US" sz="7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factors.Perform</a:t>
            </a: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predictive analysis using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Predictive Modeling: </a:t>
            </a: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Trained ML models (Logistic Regression, SVM, Decision Tree, KNN), optimized hyperparameters with Grid Search, and evaluated with a confusion matrix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Gathered SpaceX launch data using SpaceX REST API and web scraping (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Converted JSON data to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json_normalize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Cleaned data by filtering out Falcon 1 launches and handling NULL values using the mean.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Data Collection - SpaceX API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Data Collection - Scrapping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211</TotalTime>
  <Words>1423</Words>
  <Application>Microsoft Office PowerPoint</Application>
  <PresentationFormat>Widescreen</PresentationFormat>
  <Paragraphs>216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Abadi</vt:lpstr>
      <vt:lpstr>Arial</vt:lpstr>
      <vt:lpstr>Arial Unicode MS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DUC NGUYEN</cp:lastModifiedBy>
  <cp:revision>199</cp:revision>
  <dcterms:created xsi:type="dcterms:W3CDTF">2021-04-29T18:58:34Z</dcterms:created>
  <dcterms:modified xsi:type="dcterms:W3CDTF">2025-03-23T06:38:50Z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